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embeddedFontLst>
    <p:embeddedFont>
      <p:font typeface="Aharoni" panose="02010803020104030203" pitchFamily="2" charset="-79"/>
      <p:bold r:id="rId16"/>
    </p:embeddedFont>
    <p:embeddedFont>
      <p:font typeface="Bodoni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tkxfCmR481MLOtkcqZVbMhkK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55B61C-8C75-4D87-9181-F350F4BA8671}">
  <a:tblStyle styleId="{6155B61C-8C75-4D87-9181-F350F4BA867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2E7"/>
          </a:solidFill>
        </a:fill>
      </a:tcStyle>
    </a:wholeTbl>
    <a:band1H>
      <a:tcTxStyle b="off" i="off"/>
      <a:tcStyle>
        <a:tcBdr/>
        <a:fill>
          <a:solidFill>
            <a:srgbClr val="DDE4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DE4CB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F2E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FF2E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PoweredTemplate.Com</a:t>
            </a: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APA Citation Link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Paragraph Link</a:t>
            </a: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APA Link</a:t>
            </a: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 minute video</a:t>
            </a:r>
            <a:endParaRPr/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2"/>
                </a:solidFill>
              </a:rPr>
              <a:t> template as well as our others at http://poweredtemplate.com/global-ppt-powerpoint-templates.html </a:t>
            </a:r>
            <a:endParaRPr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 to reference</a:t>
            </a: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https://atlantic-cable.com/Cables/1857-58Atlantic/index.htm</a:t>
            </a:r>
            <a:endParaRPr/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7488237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 rot="5400000">
            <a:off x="2266951" y="-530225"/>
            <a:ext cx="4176712" cy="748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 rot="5400000">
            <a:off x="4787107" y="1989931"/>
            <a:ext cx="4752975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 rot="5400000">
            <a:off x="966788" y="193675"/>
            <a:ext cx="4752975" cy="54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311700" y="305300"/>
            <a:ext cx="8520600" cy="1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27"/>
          <p:cNvSpPr/>
          <p:nvPr/>
        </p:nvSpPr>
        <p:spPr>
          <a:xfrm>
            <a:off x="0" y="6217634"/>
            <a:ext cx="9144000" cy="640367"/>
          </a:xfrm>
          <a:prstGeom prst="flowChartProcess">
            <a:avLst/>
          </a:prstGeom>
          <a:solidFill>
            <a:srgbClr val="1882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0" y="6223767"/>
            <a:ext cx="623100" cy="62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7"/>
          <p:cNvPicPr preferRelativeResize="0"/>
          <p:nvPr/>
        </p:nvPicPr>
        <p:blipFill rotWithShape="1">
          <a:blip r:embed="rId2">
            <a:alphaModFix/>
          </a:blip>
          <a:srcRect l="5554" r="5554"/>
          <a:stretch/>
        </p:blipFill>
        <p:spPr>
          <a:xfrm>
            <a:off x="76200" y="6258000"/>
            <a:ext cx="399990" cy="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 idx="3"/>
          </p:nvPr>
        </p:nvSpPr>
        <p:spPr>
          <a:xfrm>
            <a:off x="810663" y="6261200"/>
            <a:ext cx="7662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4"/>
          </p:nvPr>
        </p:nvSpPr>
        <p:spPr>
          <a:xfrm>
            <a:off x="8543150" y="6258033"/>
            <a:ext cx="5487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835150" y="2852738"/>
            <a:ext cx="6913563" cy="893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835150" y="3644900"/>
            <a:ext cx="6913563" cy="5032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3667125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430713" y="1125538"/>
            <a:ext cx="3668712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7488237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wGvZ-eOr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../Downloads/The%20Undersea%20Cable%20That%20Linked%20The%20World_PostWriteUp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ribbr.com/apa-examples/websit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tlantic-cabl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0Wc9Y33so&amp;ab_channel=BloombergQuicktak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thepiratescove.us/2015/05/28/warmists-heavily-pushing-climate-change-is-a-national-security-threat-meme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1828800" y="2636838"/>
            <a:ext cx="4397375" cy="12493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From Telegraph to Text: How Undersea Cables Connects Us All</a:t>
            </a:r>
            <a:endParaRPr>
              <a:latin typeface="Ayuthaya"/>
              <a:ea typeface="Ayuthaya"/>
              <a:cs typeface="Ayuthaya"/>
              <a:sym typeface="Ayuthaya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2407443" y="4038600"/>
            <a:ext cx="3240088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Instructor: </a:t>
            </a:r>
            <a:endParaRPr sz="2000"/>
          </a:p>
        </p:txBody>
      </p:sp>
      <p:sp>
        <p:nvSpPr>
          <p:cNvPr id="70" name="Google Shape;70;p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7788" y="571500"/>
            <a:ext cx="61087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 descr="Badge Tic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217" y="613995"/>
            <a:ext cx="679939" cy="67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 descr="Badge Tic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5357" y="1293934"/>
            <a:ext cx="679939" cy="679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/>
          <p:nvPr/>
        </p:nvSpPr>
        <p:spPr>
          <a:xfrm>
            <a:off x="7144912" y="5355028"/>
            <a:ext cx="441576" cy="304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25400" cap="flat" cmpd="sng">
            <a:solidFill>
              <a:srgbClr val="003B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DEEB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5845270" y="1449237"/>
            <a:ext cx="1651244" cy="369332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haroni"/>
                <a:ea typeface="Aharoni"/>
                <a:cs typeface="Aharoni"/>
                <a:sym typeface="Aharoni"/>
              </a:rPr>
              <a:t>APA Citation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5115219" y="5772660"/>
            <a:ext cx="2381295" cy="338514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haroni"/>
                <a:ea typeface="Aharoni"/>
                <a:cs typeface="Aharoni"/>
                <a:sym typeface="Aharoni"/>
              </a:rPr>
              <a:t>Supporting Paragraph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609600" y="940315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u="sng" dirty="0">
                <a:solidFill>
                  <a:srgbClr val="F2F2F2"/>
                </a:solidFill>
                <a:latin typeface="Bodoni"/>
                <a:ea typeface="Bodoni"/>
                <a:cs typeface="Bodoni"/>
                <a:sym typeface="Bodon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</a:t>
            </a:r>
            <a:endParaRPr sz="4400" dirty="0">
              <a:solidFill>
                <a:srgbClr val="F2F2F2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58" name="Google Shape;158;p12"/>
          <p:cNvGraphicFramePr/>
          <p:nvPr/>
        </p:nvGraphicFramePr>
        <p:xfrm>
          <a:off x="3962400" y="457200"/>
          <a:ext cx="4572000" cy="5867400"/>
        </p:xfrm>
        <a:graphic>
          <a:graphicData uri="http://schemas.openxmlformats.org/drawingml/2006/table">
            <a:tbl>
              <a:tblPr firstRow="1" bandRow="1">
                <a:noFill/>
                <a:tableStyleId>{6155B61C-8C75-4D87-9181-F350F4BA8671}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is the problem or need?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has the problem or need?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Why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is it important to solve?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statement should address which or how will the independent variable affect the dependent variable.</a:t>
                      </a:r>
                      <a:endParaRPr sz="1800" b="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American Psychological Association (APA) format. </a:t>
                      </a: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APA is used for technical and scientific works. </a:t>
                      </a:r>
                      <a:r>
                        <a:rPr lang="en-US" sz="1800" b="1" i="1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Examples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Begin with a topic sentence. </a:t>
                      </a:r>
                      <a:r>
                        <a:rPr lang="en-US" sz="18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This statement reinforces your point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specific facts from your research and specific 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enhance and clarify the point you are making.</a:t>
                      </a:r>
                      <a:endParaRPr sz="1800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Google Shape;159;p12"/>
          <p:cNvSpPr txBox="1">
            <a:spLocks noGrp="1"/>
          </p:cNvSpPr>
          <p:nvPr>
            <p:ph type="body" idx="2"/>
          </p:nvPr>
        </p:nvSpPr>
        <p:spPr>
          <a:xfrm>
            <a:off x="457200" y="2324787"/>
            <a:ext cx="35052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/>
            </a:pPr>
            <a:r>
              <a:rPr lang="en-US" sz="2700" b="1" dirty="0">
                <a:latin typeface="Bodoni"/>
                <a:ea typeface="Bodoni"/>
                <a:cs typeface="Bodoni"/>
                <a:sym typeface="Bodoni"/>
              </a:rPr>
              <a:t>Problem Statement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1" dirty="0">
              <a:latin typeface="Bodoni"/>
              <a:ea typeface="Bodoni"/>
              <a:cs typeface="Bodoni"/>
              <a:sym typeface="Bodoni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doni"/>
              <a:buNone/>
            </a:pPr>
            <a:r>
              <a:rPr lang="en-US" sz="2700" b="1" dirty="0">
                <a:latin typeface="Bodoni"/>
                <a:ea typeface="Bodoni"/>
                <a:cs typeface="Bodoni"/>
                <a:sym typeface="Bodoni"/>
              </a:rPr>
              <a:t>2. Cite website sources in APA format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1" dirty="0">
              <a:latin typeface="Bodoni"/>
              <a:ea typeface="Bodoni"/>
              <a:cs typeface="Bodoni"/>
              <a:sym typeface="Bodoni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doni"/>
              <a:buNone/>
            </a:pPr>
            <a:r>
              <a:rPr lang="en-US" sz="2700" b="1" dirty="0">
                <a:latin typeface="Bodoni"/>
                <a:ea typeface="Bodoni"/>
                <a:cs typeface="Bodoni"/>
                <a:sym typeface="Bodoni"/>
              </a:rPr>
              <a:t>3. Supporting  Paragraph</a:t>
            </a:r>
            <a:endParaRPr dirty="0"/>
          </a:p>
        </p:txBody>
      </p:sp>
      <p:sp>
        <p:nvSpPr>
          <p:cNvPr id="160" name="Google Shape;160;p1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  </a:t>
            </a:r>
            <a:endParaRPr/>
          </a:p>
        </p:txBody>
      </p:sp>
      <p:pic>
        <p:nvPicPr>
          <p:cNvPr id="167" name="Google Shape;167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1899" y="699365"/>
            <a:ext cx="5120202" cy="444104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0" name="Google Shape;170;p13"/>
          <p:cNvSpPr/>
          <p:nvPr/>
        </p:nvSpPr>
        <p:spPr>
          <a:xfrm>
            <a:off x="2551112" y="5241972"/>
            <a:ext cx="40417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Photograph courtesy of Bill Burns, </a:t>
            </a:r>
            <a:r>
              <a:rPr lang="en-US" sz="18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www.atlantic-cable.com</a:t>
            </a:r>
            <a:endParaRPr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2159000" y="468355"/>
            <a:ext cx="6985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REFERENCES</a:t>
            </a:r>
            <a:endParaRPr dirty="0"/>
          </a:p>
        </p:txBody>
      </p:sp>
      <p:sp>
        <p:nvSpPr>
          <p:cNvPr id="176" name="Google Shape;176;p14"/>
          <p:cNvSpPr txBox="1">
            <a:spLocks noGrp="1"/>
          </p:cNvSpPr>
          <p:nvPr>
            <p:ph type="body" idx="1"/>
          </p:nvPr>
        </p:nvSpPr>
        <p:spPr>
          <a:xfrm>
            <a:off x="1979613" y="1044575"/>
            <a:ext cx="69850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Gordon, John Steele (2002). </a:t>
            </a:r>
            <a:r>
              <a:rPr lang="en-US" sz="2000" i="1" dirty="0">
                <a:solidFill>
                  <a:schemeClr val="dk2"/>
                </a:solidFill>
              </a:rPr>
              <a:t>A Thread Across the Ocean: The Heroic Story of the Transatlantic Cable </a:t>
            </a:r>
            <a:r>
              <a:rPr lang="en-US" sz="2000" dirty="0">
                <a:solidFill>
                  <a:schemeClr val="dk2"/>
                </a:solidFill>
              </a:rPr>
              <a:t>(2</a:t>
            </a:r>
            <a:r>
              <a:rPr lang="en-US" sz="2000" baseline="30000" dirty="0">
                <a:solidFill>
                  <a:schemeClr val="dk2"/>
                </a:solidFill>
              </a:rPr>
              <a:t>nd</a:t>
            </a:r>
            <a:r>
              <a:rPr lang="en-US" sz="2000" dirty="0">
                <a:solidFill>
                  <a:schemeClr val="dk2"/>
                </a:solidFill>
              </a:rPr>
              <a:t>  ed). Walker.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Cowan, Mary Morton (2018). </a:t>
            </a:r>
            <a:r>
              <a:rPr lang="en-US" sz="2000" i="1" dirty="0">
                <a:solidFill>
                  <a:schemeClr val="dk2"/>
                </a:solidFill>
              </a:rPr>
              <a:t>Cyrus Field’s Big Dream: The Daring Effort to Lay the First Transatlantic Cable </a:t>
            </a:r>
            <a:r>
              <a:rPr lang="en-US" sz="2000" dirty="0">
                <a:solidFill>
                  <a:schemeClr val="dk2"/>
                </a:solidFill>
              </a:rPr>
              <a:t>(1</a:t>
            </a:r>
            <a:r>
              <a:rPr lang="en-US" sz="2000" baseline="30000" dirty="0">
                <a:solidFill>
                  <a:schemeClr val="dk2"/>
                </a:solidFill>
              </a:rPr>
              <a:t>st</a:t>
            </a:r>
            <a:r>
              <a:rPr lang="en-US" sz="2000" dirty="0">
                <a:solidFill>
                  <a:schemeClr val="dk2"/>
                </a:solidFill>
              </a:rPr>
              <a:t> ed). Calkins Creek.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dk2"/>
                </a:solidFill>
              </a:rPr>
              <a:t>Freezee</a:t>
            </a:r>
            <a:r>
              <a:rPr lang="en-US" sz="2000" dirty="0">
                <a:solidFill>
                  <a:schemeClr val="dk2"/>
                </a:solidFill>
              </a:rPr>
              <a:t>, W. (1978). The First Trans-Atlantic Cable. </a:t>
            </a:r>
            <a:r>
              <a:rPr lang="en-US" sz="2000" i="1" dirty="0">
                <a:solidFill>
                  <a:schemeClr val="dk2"/>
                </a:solidFill>
              </a:rPr>
              <a:t>Journal of the Washington Academy of Sciences,</a:t>
            </a:r>
            <a:r>
              <a:rPr lang="en-US" sz="2000" dirty="0">
                <a:solidFill>
                  <a:schemeClr val="dk2"/>
                </a:solidFill>
              </a:rPr>
              <a:t> </a:t>
            </a:r>
            <a:r>
              <a:rPr lang="en-US" sz="2000" i="1" dirty="0">
                <a:solidFill>
                  <a:schemeClr val="dk2"/>
                </a:solidFill>
              </a:rPr>
              <a:t>68</a:t>
            </a:r>
            <a:r>
              <a:rPr lang="en-US" sz="2000" dirty="0">
                <a:solidFill>
                  <a:schemeClr val="dk2"/>
                </a:solidFill>
              </a:rPr>
              <a:t>(1), 3-13. Retrieved March 30, 2021, from http://</a:t>
            </a:r>
            <a:r>
              <a:rPr lang="en-US" sz="2000" dirty="0" err="1">
                <a:solidFill>
                  <a:schemeClr val="dk2"/>
                </a:solidFill>
              </a:rPr>
              <a:t>www.jstor.org</a:t>
            </a:r>
            <a:r>
              <a:rPr lang="en-US" sz="2000" dirty="0">
                <a:solidFill>
                  <a:schemeClr val="dk2"/>
                </a:solidFill>
              </a:rPr>
              <a:t>/stable/24537173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Glover, Bill (2020, Oct 28) </a:t>
            </a:r>
            <a:r>
              <a:rPr lang="en-US" sz="20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History of the Atlantic Cable &amp; Undersea Communications from the first submarine cable of 1850 to the worldwide fiber optic </a:t>
            </a:r>
            <a:r>
              <a:rPr lang="en-US" sz="2000" i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en-US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.Cabot</a:t>
            </a:r>
            <a:r>
              <a:rPr lang="en-US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Strait Cable and 1857-58 Atlantic Cables. https://</a:t>
            </a:r>
            <a:r>
              <a:rPr lang="en-US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atlantic-cable.com</a:t>
            </a:r>
            <a:r>
              <a:rPr lang="en-US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/Cables/1857-58Atlantic/</a:t>
            </a:r>
            <a:r>
              <a:rPr lang="en-US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index.htm</a:t>
            </a:r>
            <a:endParaRPr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Essential Questions and Task</a:t>
            </a:r>
            <a:endParaRPr/>
          </a:p>
        </p:txBody>
      </p:sp>
      <p:grpSp>
        <p:nvGrpSpPr>
          <p:cNvPr id="78" name="Google Shape;78;p3"/>
          <p:cNvGrpSpPr/>
          <p:nvPr/>
        </p:nvGrpSpPr>
        <p:grpSpPr>
          <a:xfrm>
            <a:off x="-5555763" y="228629"/>
            <a:ext cx="14169699" cy="6977003"/>
            <a:chOff x="-5860563" y="-896908"/>
            <a:chExt cx="14169699" cy="6977003"/>
          </a:xfrm>
        </p:grpSpPr>
        <p:sp>
          <p:nvSpPr>
            <p:cNvPr id="79" name="Google Shape;79;p3"/>
            <p:cNvSpPr/>
            <p:nvPr/>
          </p:nvSpPr>
          <p:spPr>
            <a:xfrm>
              <a:off x="-5860563" y="-896908"/>
              <a:ext cx="6977003" cy="6977003"/>
            </a:xfrm>
            <a:prstGeom prst="blockArc">
              <a:avLst>
                <a:gd name="adj1" fmla="val 18900000"/>
                <a:gd name="adj2" fmla="val 2700000"/>
                <a:gd name="adj3" fmla="val 310"/>
              </a:avLst>
            </a:prstGeom>
            <a:noFill/>
            <a:ln w="25400" cap="flat" cmpd="sng">
              <a:solidFill>
                <a:srgbClr val="004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4365" y="398483"/>
              <a:ext cx="7724771" cy="797381"/>
            </a:xfrm>
            <a:prstGeom prst="rect">
              <a:avLst/>
            </a:prstGeom>
            <a:solidFill>
              <a:srgbClr val="00521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 txBox="1"/>
            <p:nvPr/>
          </p:nvSpPr>
          <p:spPr>
            <a:xfrm>
              <a:off x="584365" y="398483"/>
              <a:ext cx="7724771" cy="797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00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was Cyrus Field and the Atlantic Telegraph Company primary goal?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6001" y="298810"/>
              <a:ext cx="996726" cy="99672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52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41522" y="1594762"/>
              <a:ext cx="7267614" cy="797381"/>
            </a:xfrm>
            <a:prstGeom prst="rect">
              <a:avLst/>
            </a:prstGeom>
            <a:solidFill>
              <a:srgbClr val="00521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1041522" y="1594762"/>
              <a:ext cx="7267614" cy="797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00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were some of the technical issues encountered by the project?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43158" y="1495090"/>
              <a:ext cx="996726" cy="99672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52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41522" y="2791042"/>
              <a:ext cx="7267614" cy="797381"/>
            </a:xfrm>
            <a:prstGeom prst="rect">
              <a:avLst/>
            </a:prstGeom>
            <a:solidFill>
              <a:srgbClr val="00521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041522" y="2791042"/>
              <a:ext cx="7267614" cy="797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00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is the Engineering and Design Process?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43158" y="2691369"/>
              <a:ext cx="996726" cy="99672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52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365" y="3987322"/>
              <a:ext cx="7724771" cy="797381"/>
            </a:xfrm>
            <a:prstGeom prst="rect">
              <a:avLst/>
            </a:prstGeom>
            <a:solidFill>
              <a:srgbClr val="00521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584365" y="3987322"/>
              <a:ext cx="7724771" cy="797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00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Task: Connect, Problem Statement, Proper Citation of Web Research, and Discuss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6001" y="3887649"/>
              <a:ext cx="996726" cy="99672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52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611188" y="481215"/>
            <a:ext cx="79994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Bodoni"/>
                <a:ea typeface="Bodoni"/>
                <a:cs typeface="Bodoni"/>
                <a:sym typeface="Bodoni"/>
              </a:rPr>
              <a:t>The Undersea Cable That Linked The World</a:t>
            </a:r>
            <a:endParaRPr dirty="0"/>
          </a:p>
        </p:txBody>
      </p:sp>
      <p:pic>
        <p:nvPicPr>
          <p:cNvPr id="98" name="Google Shape;98;p4" descr="Waves in the ocean&#10;&#10;Description automatically generated with low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899" y="1647053"/>
            <a:ext cx="5664201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1778794" y="4686300"/>
            <a:ext cx="5664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19894" y="5210947"/>
            <a:ext cx="838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The dawn of instant global communication can be traced back to entrepreneur Cyrus West Field and his long-shot experiment to link the United States and Europe by telegraph in the 1850s.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1905000" y="0"/>
            <a:ext cx="7239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How was information delivered in the past ?</a:t>
            </a:r>
            <a:endParaRPr sz="3400"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1976438" y="1600200"/>
            <a:ext cx="6988175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doni"/>
              <a:buChar char="•"/>
            </a:pPr>
            <a:r>
              <a:rPr lang="en-US" sz="2400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Speed of delivery was dependent on the means with how fast it traveled- person, boat or carriage.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doni"/>
              <a:buChar char="•"/>
            </a:pPr>
            <a:r>
              <a:rPr lang="en-US" sz="2400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1830s Electrical Telegram, messages sent by wires with electrical pulses translated into letters than words.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doni"/>
              <a:buChar char="–"/>
            </a:pPr>
            <a:r>
              <a:rPr lang="en-US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Morse Code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doni"/>
              <a:buChar char="–"/>
            </a:pPr>
            <a:r>
              <a:rPr lang="en-US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1,000 Telegraph cables laid down in major cities linking government and businesses.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doni"/>
              <a:buChar char="•"/>
            </a:pPr>
            <a:r>
              <a:rPr lang="en-US" sz="2400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Big Gap! No direct wire link across the ocean from the Americas to Europe.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304800" y="7620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What was Cyrus West Field and the Atlantic Telegraph Company primary goal?</a:t>
            </a:r>
            <a:br>
              <a:rPr lang="en-US"/>
            </a:br>
            <a:endParaRPr/>
          </a:p>
        </p:txBody>
      </p:sp>
      <p:pic>
        <p:nvPicPr>
          <p:cNvPr id="114" name="Google Shape;114;p6" descr="A picture containing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543697" y="519137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Bodoni"/>
                <a:ea typeface="Bodoni"/>
                <a:cs typeface="Bodoni"/>
                <a:sym typeface="Bodoni"/>
              </a:rPr>
              <a:t>Atlantic Cable Design</a:t>
            </a:r>
            <a:endParaRPr dirty="0"/>
          </a:p>
        </p:txBody>
      </p:sp>
      <p:pic>
        <p:nvPicPr>
          <p:cNvPr id="120" name="Google Shape;120;p7" descr="Text, let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5050" y="1979177"/>
            <a:ext cx="5416550" cy="282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04800" y="1296412"/>
            <a:ext cx="327025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 b="1" dirty="0"/>
              <a:t>Protective Wire Outer Cover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18 strands of iron wire with 7 additional wires twisted together = 126 total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Coated with thick tar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 b="1" dirty="0"/>
              <a:t>Inner Insulation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Hemp yarn soaked in a mix of tar, pitch, linseed, and beeswax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 b="1" dirty="0"/>
              <a:t>Gutta Perche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Gum from a tropical tree in Singapore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Heat: easily molds into shapes and keeps the shape when cooled.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Good insulation for underwater cables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 b="1" dirty="0"/>
              <a:t>Telegraph Wire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7 copper wire strand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dirty="0"/>
              <a:t>1 straight with 6 wires twisted around it</a:t>
            </a:r>
            <a:endParaRPr dirty="0"/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11188" y="549275"/>
            <a:ext cx="6985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Bodoni"/>
                <a:ea typeface="Bodoni"/>
                <a:cs typeface="Bodoni"/>
                <a:sym typeface="Bodoni"/>
              </a:rPr>
              <a:t>Machinery used to lay out the cable </a:t>
            </a:r>
            <a:endParaRPr/>
          </a:p>
        </p:txBody>
      </p:sp>
      <p:pic>
        <p:nvPicPr>
          <p:cNvPr id="128" name="Google Shape;128;p8" descr="History of the Atlantic Cable &amp; Submarine Telegraphy - Cabot Strait Cable  and 1857-58 Atlantic C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8689374" cy="482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979625" y="0"/>
            <a:ext cx="69849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What were some of the technical </a:t>
            </a:r>
            <a:br>
              <a:rPr lang="en-US" sz="35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</a:br>
            <a:r>
              <a:rPr lang="en-US" sz="35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problems encountered by the project?</a:t>
            </a:r>
            <a:endParaRPr sz="3500"/>
          </a:p>
        </p:txBody>
      </p:sp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1976325" y="1093800"/>
            <a:ext cx="6988200" cy="57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Insulation from the cable would gunk up the machine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Tar harden the grooves and would throw the cable off its wheel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Cable clamped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Tar insulation on the cable would soften if oil was applied to the gears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Cable would kink and had to be straightened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Char char="•"/>
            </a:pPr>
            <a:r>
              <a:rPr lang="en-US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If a machinist applied  the brakes too quickly or strongly the cable would snap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1972716" y="397641"/>
            <a:ext cx="6985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Before Another Attempt….</a:t>
            </a:r>
            <a:endParaRPr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1979613" y="1390040"/>
            <a:ext cx="6988175" cy="526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Char char="•"/>
            </a:pPr>
            <a:r>
              <a:rPr lang="en-US" sz="3200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Redesign the "Paying Out Machine"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Char char="•"/>
            </a:pPr>
            <a:r>
              <a:rPr lang="en-US" sz="3200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Institute safety precautions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Char char="•"/>
            </a:pPr>
            <a:r>
              <a:rPr lang="en-US" sz="3200" dirty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Appropriately train the crew on how to use and troubleshoot the machine</a:t>
            </a: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141" name="Google Shape;141;p1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4343" y="4044173"/>
            <a:ext cx="7162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2209800" y="5562600"/>
            <a:ext cx="5410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Excerpt from Cyrus Field Big Dreams, p. 88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Macintosh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Bodoni</vt:lpstr>
      <vt:lpstr>Ayuthaya</vt:lpstr>
      <vt:lpstr>Arial</vt:lpstr>
      <vt:lpstr>template</vt:lpstr>
      <vt:lpstr>From Telegraph to Text: How Undersea Cables Connects Us All</vt:lpstr>
      <vt:lpstr>Essential Questions and Task</vt:lpstr>
      <vt:lpstr>The Undersea Cable That Linked The World</vt:lpstr>
      <vt:lpstr>How was information delivered in the past ?</vt:lpstr>
      <vt:lpstr>What was Cyrus West Field and the Atlantic Telegraph Company primary goal? </vt:lpstr>
      <vt:lpstr>Atlantic Cable Design</vt:lpstr>
      <vt:lpstr>Machinery used to lay out the cable </vt:lpstr>
      <vt:lpstr>What were some of the technical  problems encountered by the project?</vt:lpstr>
      <vt:lpstr>Before Another Attempt….</vt:lpstr>
      <vt:lpstr>PowerPoint Presentation</vt:lpstr>
      <vt:lpstr>Task</vt:lpstr>
      <vt:lpstr>  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Telegraph to Text: How Undersea Cables Connects Us All</dc:title>
  <dc:creator>patricia pishock</dc:creator>
  <cp:lastModifiedBy>Teresa Toner</cp:lastModifiedBy>
  <cp:revision>1</cp:revision>
  <dcterms:created xsi:type="dcterms:W3CDTF">2021-03-19T17:10:12Z</dcterms:created>
  <dcterms:modified xsi:type="dcterms:W3CDTF">2022-01-12T14:53:21Z</dcterms:modified>
</cp:coreProperties>
</file>